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2" r:id="rId6"/>
    <p:sldId id="280" r:id="rId7"/>
    <p:sldId id="281" r:id="rId8"/>
    <p:sldId id="285" r:id="rId9"/>
    <p:sldId id="286" r:id="rId10"/>
    <p:sldId id="283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8" d="100"/>
          <a:sy n="58" d="100"/>
        </p:scale>
        <p:origin x="4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B0FC0-4010-48F9-AB74-7FB96287A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8C404-403C-4683-8B5B-FD6584568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F3FB9-163E-4939-AF17-79BC5066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A848C-7C20-4B61-9CAC-CBED49A2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3F766-6CF0-4F3A-8B1C-191FBF0D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1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51CF-CFA8-44CE-B3F4-91D0258E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9C78B-DD66-442C-9701-6CE045AA3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17E14-705B-4180-8BFD-ED819D4E6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0870-2C4A-46B7-89A6-9324F0CBF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93135-1090-40A3-9FB3-F46DF7BA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74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DBF26-CD3B-4918-A34B-643EED29A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166EF-5FBD-42EB-81D5-B90B59732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01096-9F49-4D9B-BBE9-EF619D30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5E88A-F45B-49AF-9644-91BD4B6D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98E22-D681-475B-A94F-CE5439AF5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85E0-A582-42D7-8E84-F53FFF5C7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7DB34-8A78-46BE-984C-BE53CE25C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3E858-1110-40BA-8C0B-2B2B08A0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83633-7B17-42BA-8830-465CB252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6AD67-DB8E-4719-96B3-B1D92115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FCEE-6DC8-48EA-B6AD-928677D1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068FD-D512-41DD-87B0-5BBD6E0FC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B94B-F65E-4FDC-B7D3-DB5C08DB4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CAFEF-FA99-4982-B0E9-3BBE3A0C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0F90F-847A-4A29-B8B6-C76E7E9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8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C298-2336-477D-A802-9850C567E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7825-D964-4846-BB7F-D2ACDF7F6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07E1B-0976-416C-A7D5-7B714FC8B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5C434-C625-407C-8586-05878744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106B5-69C5-47E2-91B9-8366B911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93FE1-85BB-43BA-BB16-C6759305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2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759F-24DA-485D-9D91-EDD277DC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6BB0A-6981-4B92-9CDC-70BB87073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6006-0BFF-400A-9393-D424B5B9B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E7DB-FC90-4DBB-B8D5-783AC0DBB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8F8DE-4C05-4413-9A72-C42EBE175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0F1393-77DB-40B4-BA63-0FEA7C041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CBF34-DFAA-4B47-9C4A-DFC3C019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E1C51-4530-45EF-8BA2-A36A8971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6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F11B-7149-48D4-BEBB-36DB91E55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7867B-246B-4622-A232-BC760292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9EE-8E5B-4856-8D00-2FDA9E14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BD2A4-711F-494F-B6CC-FA472F37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5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5DC58-E423-41BF-9B31-06DDA9E7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ED0E3-A2D1-4F82-875E-07B7B27D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F5CE1-3895-4ADF-95B8-032C9029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5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70B1E-D4C5-4190-A7D6-BD0D1288E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E8846-C7F7-4259-9AE6-78B7D20F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F16C7-087D-4E89-A79C-B1D8D5406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6E794-2E37-44FA-8247-A14AFA11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E3A12-2796-4B1A-B1E8-AD7C610B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54191-585B-45DD-A359-856BD176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8811-8BCF-49EB-8E1F-74411007F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855AA-5A1E-4EAD-89EA-89164CAAC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C02D6-C8E7-4BBD-BC1A-99CEBDCAC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92315-4646-4FD7-A291-C34804A0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7835F-9DFB-4B44-ADC6-0AF92531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B0E05-56FE-4626-90A0-49FEDD446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4687F-DF0A-49CA-B4AD-11110C88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261A6-E23C-4B8A-871A-C4D07AAA4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66B0-9724-4E19-B289-DF924DE44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288ED-7D5E-4DF8-8618-B398D4A04D75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4E3AE-6963-4BA7-AB9A-18434C453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9125D-A71C-4B31-8AF1-46D41A604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7FEBF-319C-4AE0-A030-E4D2AA731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64F6ED-5824-4242-AC14-3BAB9C69C997}"/>
              </a:ext>
            </a:extLst>
          </p:cNvPr>
          <p:cNvSpPr/>
          <p:nvPr/>
        </p:nvSpPr>
        <p:spPr>
          <a:xfrm>
            <a:off x="3424827" y="375344"/>
            <a:ext cx="4631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Explore two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80FAD6-2DB9-4C4C-8BC2-F740F0B931DD}"/>
              </a:ext>
            </a:extLst>
          </p:cNvPr>
          <p:cNvSpPr/>
          <p:nvPr/>
        </p:nvSpPr>
        <p:spPr>
          <a:xfrm>
            <a:off x="564173" y="163747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Section overview </a:t>
            </a:r>
          </a:p>
          <a:p>
            <a:r>
              <a:rPr lang="en-US" sz="2800" dirty="0"/>
              <a:t>● Scatter plot </a:t>
            </a:r>
          </a:p>
          <a:p>
            <a:r>
              <a:rPr lang="en-US" sz="2800" dirty="0"/>
              <a:t>● Smoothing line and transformed axis </a:t>
            </a:r>
          </a:p>
          <a:p>
            <a:r>
              <a:rPr lang="en-US" sz="2800" dirty="0"/>
              <a:t>● Rug plot </a:t>
            </a:r>
          </a:p>
          <a:p>
            <a:r>
              <a:rPr lang="en-US" sz="2800" dirty="0"/>
              <a:t>● Continuous bivariate distribution </a:t>
            </a:r>
          </a:p>
          <a:p>
            <a:r>
              <a:rPr lang="en-US" sz="2800" dirty="0"/>
              <a:t>● Boxplot </a:t>
            </a:r>
          </a:p>
          <a:p>
            <a:r>
              <a:rPr lang="en-US" sz="2800" dirty="0"/>
              <a:t>● Violin plot </a:t>
            </a:r>
          </a:p>
          <a:p>
            <a:r>
              <a:rPr lang="en-US" sz="2800" dirty="0"/>
              <a:t>● Comparing two discrete variables </a:t>
            </a:r>
          </a:p>
          <a:p>
            <a:r>
              <a:rPr lang="en-US" sz="2800" dirty="0"/>
              <a:t>● Matrix plots </a:t>
            </a:r>
          </a:p>
        </p:txBody>
      </p:sp>
    </p:spTree>
    <p:extLst>
      <p:ext uri="{BB962C8B-B14F-4D97-AF65-F5344CB8AC3E}">
        <p14:creationId xmlns:p14="http://schemas.microsoft.com/office/powerpoint/2010/main" val="399620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7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ECC90C-B45D-4DA7-BB05-4188B9B31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19" y="2330505"/>
            <a:ext cx="4559425" cy="3979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Violin plots have many of the same     summary statistics as box plots: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 white dot represents the median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 thick gray bar in the center represents the interquartile range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the thin gray line represents the rest of the distribution, except for points that are determined to be “outliers” using a method that is a function of the interquartile range.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violin-plot-01">
            <a:extLst>
              <a:ext uri="{FF2B5EF4-FFF2-40B4-BE49-F238E27FC236}">
                <a16:creationId xmlns:a16="http://schemas.microsoft.com/office/drawing/2014/main" id="{3C5A2001-5EB4-43E7-9FA6-C3775FB5F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r="-1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95D743-B027-4C78-B5D1-EF088310522E}"/>
              </a:ext>
            </a:extLst>
          </p:cNvPr>
          <p:cNvSpPr/>
          <p:nvPr/>
        </p:nvSpPr>
        <p:spPr>
          <a:xfrm>
            <a:off x="2325333" y="149073"/>
            <a:ext cx="658186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4400" dirty="0"/>
              <a:t>The anatomy of a violin plot</a:t>
            </a:r>
          </a:p>
        </p:txBody>
      </p:sp>
    </p:spTree>
    <p:extLst>
      <p:ext uri="{BB962C8B-B14F-4D97-AF65-F5344CB8AC3E}">
        <p14:creationId xmlns:p14="http://schemas.microsoft.com/office/powerpoint/2010/main" val="99439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Violin plot probabily distribution">
            <a:extLst>
              <a:ext uri="{FF2B5EF4-FFF2-40B4-BE49-F238E27FC236}">
                <a16:creationId xmlns:a16="http://schemas.microsoft.com/office/drawing/2014/main" id="{847056A1-EF0F-482F-A33B-E12D239D4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030" y="1693659"/>
            <a:ext cx="4781940" cy="45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394F0A-3821-4C3B-83CD-5F71BE91C79B}"/>
              </a:ext>
            </a:extLst>
          </p:cNvPr>
          <p:cNvSpPr txBox="1"/>
          <p:nvPr/>
        </p:nvSpPr>
        <p:spPr>
          <a:xfrm>
            <a:off x="2393663" y="395525"/>
            <a:ext cx="707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The anatomy of the violin plot</a:t>
            </a:r>
          </a:p>
        </p:txBody>
      </p:sp>
    </p:spTree>
    <p:extLst>
      <p:ext uri="{BB962C8B-B14F-4D97-AF65-F5344CB8AC3E}">
        <p14:creationId xmlns:p14="http://schemas.microsoft.com/office/powerpoint/2010/main" val="126326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419DB-1CD3-47A2-B107-71F352B7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29554" r="22487" b="14021"/>
          <a:stretch/>
        </p:blipFill>
        <p:spPr>
          <a:xfrm>
            <a:off x="721150" y="688156"/>
            <a:ext cx="9088768" cy="4845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01879-C195-45AB-80ED-532246F6C9FC}"/>
              </a:ext>
            </a:extLst>
          </p:cNvPr>
          <p:cNvSpPr txBox="1"/>
          <p:nvPr/>
        </p:nvSpPr>
        <p:spPr>
          <a:xfrm>
            <a:off x="10339009" y="622662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 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6EE4B-FC20-40F5-91E9-BBEBB3F9CB13}"/>
              </a:ext>
            </a:extLst>
          </p:cNvPr>
          <p:cNvSpPr/>
          <p:nvPr/>
        </p:nvSpPr>
        <p:spPr>
          <a:xfrm>
            <a:off x="339695" y="1609058"/>
            <a:ext cx="186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 in US dollars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EF4169-2C32-4F35-8211-55F45F7ACBBB}"/>
              </a:ext>
            </a:extLst>
          </p:cNvPr>
          <p:cNvSpPr/>
          <p:nvPr/>
        </p:nvSpPr>
        <p:spPr>
          <a:xfrm>
            <a:off x="2382082" y="1609058"/>
            <a:ext cx="2322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 of the diamond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C4FA2-6345-4709-859F-073C5EA9790B}"/>
              </a:ext>
            </a:extLst>
          </p:cNvPr>
          <p:cNvSpPr/>
          <p:nvPr/>
        </p:nvSpPr>
        <p:spPr>
          <a:xfrm>
            <a:off x="4881133" y="150745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quality of the cut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9668F-9264-4BB7-B884-D495AFB8E5D7}"/>
              </a:ext>
            </a:extLst>
          </p:cNvPr>
          <p:cNvSpPr/>
          <p:nvPr/>
        </p:nvSpPr>
        <p:spPr>
          <a:xfrm>
            <a:off x="7807276" y="1609058"/>
            <a:ext cx="1667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diamond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4BA52-4E75-4BAE-9673-59CF512FAF27}"/>
              </a:ext>
            </a:extLst>
          </p:cNvPr>
          <p:cNvSpPr/>
          <p:nvPr/>
        </p:nvSpPr>
        <p:spPr>
          <a:xfrm>
            <a:off x="236891" y="5210367"/>
            <a:ext cx="2365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measurement of how</a:t>
            </a:r>
          </a:p>
          <a:p>
            <a:r>
              <a:rPr lang="en-US" dirty="0"/>
              <a:t> clear the diamond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4FE5F-A464-4E1A-B2EB-A671B3C0F744}"/>
              </a:ext>
            </a:extLst>
          </p:cNvPr>
          <p:cNvSpPr/>
          <p:nvPr/>
        </p:nvSpPr>
        <p:spPr>
          <a:xfrm>
            <a:off x="3949753" y="5487366"/>
            <a:ext cx="16014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length in mm</a:t>
            </a:r>
          </a:p>
          <a:p>
            <a:r>
              <a:rPr lang="en-US" dirty="0"/>
              <a:t>Y width in mm</a:t>
            </a:r>
          </a:p>
          <a:p>
            <a:r>
              <a:rPr lang="en-US" dirty="0"/>
              <a:t>Z depth in 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43303-7209-41B5-BF6E-004265667AF6}"/>
              </a:ext>
            </a:extLst>
          </p:cNvPr>
          <p:cNvSpPr/>
          <p:nvPr/>
        </p:nvSpPr>
        <p:spPr>
          <a:xfrm>
            <a:off x="6586409" y="5437628"/>
            <a:ext cx="3884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depth percentage = z / mean(x, y) </a:t>
            </a:r>
          </a:p>
          <a:p>
            <a:r>
              <a:rPr lang="en-US" dirty="0"/>
              <a:t>= 2 * z / (x + y)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94B89-486B-4B2C-B2FC-40DB0434D855}"/>
              </a:ext>
            </a:extLst>
          </p:cNvPr>
          <p:cNvSpPr txBox="1"/>
          <p:nvPr/>
        </p:nvSpPr>
        <p:spPr>
          <a:xfrm>
            <a:off x="3830320" y="-37546"/>
            <a:ext cx="4327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Diamonds dataset</a:t>
            </a:r>
          </a:p>
        </p:txBody>
      </p:sp>
    </p:spTree>
    <p:extLst>
      <p:ext uri="{BB962C8B-B14F-4D97-AF65-F5344CB8AC3E}">
        <p14:creationId xmlns:p14="http://schemas.microsoft.com/office/powerpoint/2010/main" val="261341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3959B-F5B7-4084-A8AD-4455A51A8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1818" r="20170" b="17677"/>
          <a:stretch/>
        </p:blipFill>
        <p:spPr>
          <a:xfrm>
            <a:off x="727363" y="602672"/>
            <a:ext cx="10318629" cy="57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C00E3-3A16-466F-96EC-BA2668BDC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t="20403" r="20227" b="18687"/>
          <a:stretch/>
        </p:blipFill>
        <p:spPr>
          <a:xfrm>
            <a:off x="706581" y="595744"/>
            <a:ext cx="10394539" cy="5874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916E0-B136-49F4-BD31-5DBB2F52B4E3}"/>
              </a:ext>
            </a:extLst>
          </p:cNvPr>
          <p:cNvSpPr txBox="1"/>
          <p:nvPr/>
        </p:nvSpPr>
        <p:spPr>
          <a:xfrm>
            <a:off x="9095591" y="33984"/>
            <a:ext cx="2666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Scatterplots</a:t>
            </a:r>
          </a:p>
        </p:txBody>
      </p:sp>
    </p:spTree>
    <p:extLst>
      <p:ext uri="{BB962C8B-B14F-4D97-AF65-F5344CB8AC3E}">
        <p14:creationId xmlns:p14="http://schemas.microsoft.com/office/powerpoint/2010/main" val="274627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30C30-093D-426A-BB09-F76078DE1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6" t="15556" r="19261" b="36969"/>
          <a:stretch/>
        </p:blipFill>
        <p:spPr>
          <a:xfrm>
            <a:off x="586079" y="967562"/>
            <a:ext cx="10528718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15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A5EB9-F9E4-4853-8730-43298AA39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0" t="17015" r="22145" b="21095"/>
          <a:stretch/>
        </p:blipFill>
        <p:spPr>
          <a:xfrm>
            <a:off x="566381" y="832514"/>
            <a:ext cx="9526138" cy="56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225130-F467-40BA-A428-96834AD81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5" t="28586" r="32329" b="11011"/>
          <a:stretch/>
        </p:blipFill>
        <p:spPr>
          <a:xfrm>
            <a:off x="1440871" y="713509"/>
            <a:ext cx="8382001" cy="58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FEE7E8-457F-4967-86C8-6F1529DE9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03A39-E519-4D02-8D80-AD4D76F6640B}"/>
              </a:ext>
            </a:extLst>
          </p:cNvPr>
          <p:cNvSpPr txBox="1"/>
          <p:nvPr/>
        </p:nvSpPr>
        <p:spPr>
          <a:xfrm>
            <a:off x="4836160" y="0"/>
            <a:ext cx="2191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Box plot </a:t>
            </a:r>
          </a:p>
        </p:txBody>
      </p:sp>
    </p:spTree>
    <p:extLst>
      <p:ext uri="{BB962C8B-B14F-4D97-AF65-F5344CB8AC3E}">
        <p14:creationId xmlns:p14="http://schemas.microsoft.com/office/powerpoint/2010/main" val="3484693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80A05533-4B6F-4B47-AA18-A458757E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565" y="449036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6F4E6-C580-4FF2-BE92-970F1F154845}"/>
              </a:ext>
            </a:extLst>
          </p:cNvPr>
          <p:cNvSpPr txBox="1"/>
          <p:nvPr/>
        </p:nvSpPr>
        <p:spPr>
          <a:xfrm>
            <a:off x="6561743" y="1442720"/>
            <a:ext cx="5691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Box plot of a normal distribution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6255D-19F1-4FE6-B575-B8D72D36ABB9}"/>
              </a:ext>
            </a:extLst>
          </p:cNvPr>
          <p:cNvSpPr txBox="1"/>
          <p:nvPr/>
        </p:nvSpPr>
        <p:spPr>
          <a:xfrm>
            <a:off x="6776720" y="4653280"/>
            <a:ext cx="266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 of the data are outliers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B9CB0F-F273-4CD7-9313-9B460C8B947F}"/>
              </a:ext>
            </a:extLst>
          </p:cNvPr>
          <p:cNvSpPr/>
          <p:nvPr/>
        </p:nvSpPr>
        <p:spPr>
          <a:xfrm>
            <a:off x="6592823" y="22047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If</a:t>
            </a:r>
            <a:r>
              <a:rPr lang="en-US" b="1" dirty="0">
                <a:solidFill>
                  <a:srgbClr val="990000"/>
                </a:solidFill>
              </a:rPr>
              <a:t> </a:t>
            </a:r>
            <a:r>
              <a:rPr lang="en-US" dirty="0"/>
              <a:t>a box plot has equal proportions around the median, </a:t>
            </a:r>
          </a:p>
          <a:p>
            <a:r>
              <a:rPr lang="en-US" dirty="0"/>
              <a:t>we can say distribution is symmetric or normal. </a:t>
            </a:r>
          </a:p>
        </p:txBody>
      </p:sp>
    </p:spTree>
    <p:extLst>
      <p:ext uri="{BB962C8B-B14F-4D97-AF65-F5344CB8AC3E}">
        <p14:creationId xmlns:p14="http://schemas.microsoft.com/office/powerpoint/2010/main" val="4196477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207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 Sardiu</dc:creator>
  <cp:lastModifiedBy>Mihaela Sardiu</cp:lastModifiedBy>
  <cp:revision>16</cp:revision>
  <dcterms:created xsi:type="dcterms:W3CDTF">2021-03-01T18:10:13Z</dcterms:created>
  <dcterms:modified xsi:type="dcterms:W3CDTF">2021-04-19T15:40:03Z</dcterms:modified>
</cp:coreProperties>
</file>